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77" autoAdjust="0"/>
    <p:restoredTop sz="94660"/>
  </p:normalViewPr>
  <p:slideViewPr>
    <p:cSldViewPr snapToGrid="0">
      <p:cViewPr>
        <p:scale>
          <a:sx n="100" d="100"/>
          <a:sy n="100" d="100"/>
        </p:scale>
        <p:origin x="-776" y="-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793C06-246D-4795-8D7B-FC492C67FD10}" type="datetimeFigureOut">
              <a:rPr kumimoji="1" lang="ja-JP" altLang="en-US" smtClean="0"/>
              <a:t>4/1/18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EA674-8DB2-4FE1-BD8F-D890C2274E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3438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7BF0-EAE2-482C-A4E4-CF0D1EC3183D}" type="datetimeFigureOut">
              <a:rPr kumimoji="1" lang="ja-JP" altLang="en-US" smtClean="0"/>
              <a:t>4/1/18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AF80-62F8-45D1-A563-39649D5EB9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814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7BF0-EAE2-482C-A4E4-CF0D1EC3183D}" type="datetimeFigureOut">
              <a:rPr kumimoji="1" lang="ja-JP" altLang="en-US" smtClean="0"/>
              <a:t>4/1/18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AF80-62F8-45D1-A563-39649D5EB9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980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7BF0-EAE2-482C-A4E4-CF0D1EC3183D}" type="datetimeFigureOut">
              <a:rPr kumimoji="1" lang="ja-JP" altLang="en-US" smtClean="0"/>
              <a:t>4/1/18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AF80-62F8-45D1-A563-39649D5EB9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2918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7BF0-EAE2-482C-A4E4-CF0D1EC3183D}" type="datetimeFigureOut">
              <a:rPr kumimoji="1" lang="ja-JP" altLang="en-US" smtClean="0"/>
              <a:t>4/1/18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AF80-62F8-45D1-A563-39649D5EB9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4948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7BF0-EAE2-482C-A4E4-CF0D1EC3183D}" type="datetimeFigureOut">
              <a:rPr kumimoji="1" lang="ja-JP" altLang="en-US" smtClean="0"/>
              <a:t>4/1/18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AF80-62F8-45D1-A563-39649D5EB9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5006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7BF0-EAE2-482C-A4E4-CF0D1EC3183D}" type="datetimeFigureOut">
              <a:rPr kumimoji="1" lang="ja-JP" altLang="en-US" smtClean="0"/>
              <a:t>4/1/18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AF80-62F8-45D1-A563-39649D5EB9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1100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7BF0-EAE2-482C-A4E4-CF0D1EC3183D}" type="datetimeFigureOut">
              <a:rPr kumimoji="1" lang="ja-JP" altLang="en-US" smtClean="0"/>
              <a:t>4/1/18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AF80-62F8-45D1-A563-39649D5EB9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087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7BF0-EAE2-482C-A4E4-CF0D1EC3183D}" type="datetimeFigureOut">
              <a:rPr kumimoji="1" lang="ja-JP" altLang="en-US" smtClean="0"/>
              <a:t>4/1/18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AF80-62F8-45D1-A563-39649D5EB9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3454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7BF0-EAE2-482C-A4E4-CF0D1EC3183D}" type="datetimeFigureOut">
              <a:rPr kumimoji="1" lang="ja-JP" altLang="en-US" smtClean="0"/>
              <a:t>4/1/18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AF80-62F8-45D1-A563-39649D5EB9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6574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7BF0-EAE2-482C-A4E4-CF0D1EC3183D}" type="datetimeFigureOut">
              <a:rPr kumimoji="1" lang="ja-JP" altLang="en-US" smtClean="0"/>
              <a:t>4/1/18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AF80-62F8-45D1-A563-39649D5EB9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77BF0-EAE2-482C-A4E4-CF0D1EC3183D}" type="datetimeFigureOut">
              <a:rPr kumimoji="1" lang="ja-JP" altLang="en-US" smtClean="0"/>
              <a:t>4/1/18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AF80-62F8-45D1-A563-39649D5EB9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1968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77BF0-EAE2-482C-A4E4-CF0D1EC3183D}" type="datetimeFigureOut">
              <a:rPr kumimoji="1" lang="ja-JP" altLang="en-US" smtClean="0"/>
              <a:t>4/1/18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8AF80-62F8-45D1-A563-39649D5EB9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8399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1E9DF6-067A-4741-9BB5-65A589EA753C}" type="slidenum">
              <a:rPr lang="ja-JP" altLang="en-US" smtClean="0"/>
              <a:pPr>
                <a:defRPr/>
              </a:pPr>
              <a:t>1</a:t>
            </a:fld>
            <a:endParaRPr lang="ja-JP" altLang="en-US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455313" y="156733"/>
            <a:ext cx="4280648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b="1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Dr. Makoto Kawada </a:t>
            </a:r>
            <a:endParaRPr kumimoji="0" lang="en-US" altLang="ja-JP" b="1" dirty="0" smtClean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400" b="1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1400" b="1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   Professor </a:t>
            </a:r>
            <a:r>
              <a:rPr kumimoji="0" lang="en-US" altLang="ja-JP" sz="1400" b="1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Emeritus, Meijo University</a:t>
            </a:r>
            <a:endParaRPr kumimoji="0" lang="en-US" altLang="ja-JP" sz="1400" b="1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200" b="1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1942 Born in Beijing, China </a:t>
            </a:r>
            <a:endParaRPr kumimoji="0" lang="en-US" altLang="ja-JP" sz="1200" b="1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200" b="1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1964 Graduated from Law school, Keio University</a:t>
            </a:r>
            <a:endParaRPr kumimoji="0" lang="en-US" altLang="ja-JP" sz="1200" b="1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200" b="1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　</a:t>
            </a:r>
            <a:r>
              <a:rPr kumimoji="0" lang="en-US" altLang="ja-JP" sz="1200" b="1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Entered Meidensha Corporation </a:t>
            </a:r>
            <a:endParaRPr kumimoji="0" lang="en-US" altLang="ja-JP" sz="1200" b="1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200" b="1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1972 Entered Teijin Seiki Co. Ltd. </a:t>
            </a:r>
            <a:endParaRPr kumimoji="0" lang="en-US" altLang="ja-JP" sz="1200" b="1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200" b="1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    General Manager, Systems Department,</a:t>
            </a:r>
            <a:endParaRPr kumimoji="0" lang="en-US" altLang="ja-JP" sz="1200" b="1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200" b="1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    Corporate Planning Department, Research &amp;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200" b="1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　</a:t>
            </a:r>
            <a:r>
              <a:rPr kumimoji="0" lang="en-US" altLang="ja-JP" sz="1200" b="1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Development </a:t>
            </a:r>
            <a:endParaRPr kumimoji="0" lang="en-US" altLang="ja-JP" sz="1200" b="1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200" b="1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    Promotion Department   </a:t>
            </a:r>
            <a:endParaRPr kumimoji="0" lang="en-US" altLang="ja-JP" sz="1200" b="1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200" b="1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1997 Ph.D. in Economics from Tohoku University </a:t>
            </a:r>
            <a:endParaRPr kumimoji="0" lang="en-US" altLang="ja-JP" sz="1200" b="1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200" b="1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1999 Professor, Faculty of Business, Meijo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200" b="1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</a:t>
            </a:r>
            <a:r>
              <a:rPr kumimoji="0" lang="en-US" altLang="ja-JP" sz="1200" b="1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University</a:t>
            </a:r>
            <a:endParaRPr kumimoji="0" lang="en-US" altLang="ja-JP" sz="1200" b="1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200" b="1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2007 Dean, Graduate School of Business, Meijo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200" b="1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</a:t>
            </a:r>
            <a:r>
              <a:rPr kumimoji="0" lang="en-US" altLang="ja-JP" sz="1200" b="1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University </a:t>
            </a:r>
            <a:endParaRPr kumimoji="0" lang="en-US" altLang="ja-JP" sz="1200" b="1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200" b="1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2012 Professor Emeritus, Meijo </a:t>
            </a:r>
            <a:r>
              <a:rPr kumimoji="0" lang="en-US" altLang="ja-JP" sz="1200" b="1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University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2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2015</a:t>
            </a:r>
            <a:r>
              <a:rPr kumimoji="0" lang="en-US" altLang="ja-JP" sz="1200" b="1" dirty="0" smtClean="0">
                <a:latin typeface="ＭＳ 明朝" panose="02020609040205080304" pitchFamily="17" charset="-128"/>
              </a:rPr>
              <a:t> </a:t>
            </a:r>
            <a:r>
              <a:rPr lang="en-US" altLang="ja-JP" sz="1200" b="1" dirty="0" smtClean="0">
                <a:latin typeface="ＭＳ 明朝" panose="02020609040205080304" pitchFamily="17" charset="-128"/>
              </a:rPr>
              <a:t>Visiting </a:t>
            </a:r>
            <a:r>
              <a:rPr lang="en-US" altLang="ja-JP" sz="1200" b="1" dirty="0">
                <a:latin typeface="ＭＳ 明朝" panose="02020609040205080304" pitchFamily="17" charset="-128"/>
              </a:rPr>
              <a:t>Professor, School of Modern </a:t>
            </a:r>
            <a:r>
              <a:rPr lang="en-US" altLang="ja-JP" sz="1200" b="1" dirty="0" smtClean="0">
                <a:latin typeface="ＭＳ 明朝" panose="02020609040205080304" pitchFamily="17" charset="-128"/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200" b="1" dirty="0">
                <a:latin typeface="ＭＳ 明朝" panose="02020609040205080304" pitchFamily="17" charset="-128"/>
              </a:rPr>
              <a:t> </a:t>
            </a:r>
            <a:r>
              <a:rPr lang="en-US" altLang="ja-JP" sz="1200" b="1" dirty="0" smtClean="0">
                <a:latin typeface="ＭＳ 明朝" panose="02020609040205080304" pitchFamily="17" charset="-128"/>
              </a:rPr>
              <a:t>    Management Sugiyama </a:t>
            </a:r>
            <a:r>
              <a:rPr lang="en-US" altLang="ja-JP" sz="1200" b="1" dirty="0">
                <a:latin typeface="ＭＳ 明朝" panose="02020609040205080304" pitchFamily="17" charset="-128"/>
              </a:rPr>
              <a:t>Jogakuen Univ</a:t>
            </a:r>
            <a:r>
              <a:rPr lang="en-US" altLang="ja-JP" sz="1200" b="1" dirty="0" smtClean="0">
                <a:latin typeface="ＭＳ 明朝" panose="02020609040205080304" pitchFamily="17" charset="-128"/>
              </a:rPr>
              <a:t>.</a:t>
            </a:r>
            <a:r>
              <a:rPr lang="en-US" altLang="ja-JP" sz="1200" b="1" dirty="0">
                <a:latin typeface="ＭＳ 明朝" panose="02020609040205080304" pitchFamily="17" charset="-128"/>
              </a:rPr>
              <a:t> (Present</a:t>
            </a:r>
            <a:r>
              <a:rPr lang="en-US" altLang="ja-JP" sz="1200" b="1" dirty="0" smtClean="0">
                <a:latin typeface="ＭＳ 明朝" panose="02020609040205080304" pitchFamily="17" charset="-128"/>
              </a:rPr>
              <a:t>)</a:t>
            </a:r>
          </a:p>
          <a:p>
            <a:r>
              <a:rPr lang="en-US" altLang="ja-JP" sz="1200" b="1" dirty="0" smtClean="0">
                <a:latin typeface="ＭＳ 明朝" panose="02020609040205080304" pitchFamily="17" charset="-128"/>
              </a:rPr>
              <a:t>2015 Leader, </a:t>
            </a:r>
            <a:r>
              <a:rPr lang="en-US" altLang="ja-JP" sz="1200" b="1" dirty="0">
                <a:latin typeface="ＭＳ 明朝" panose="02020609040205080304" pitchFamily="17" charset="-128"/>
              </a:rPr>
              <a:t>ESD21 “Society for the Study </a:t>
            </a:r>
            <a:r>
              <a:rPr lang="en-US" altLang="ja-JP" sz="1200" b="1" dirty="0" smtClean="0">
                <a:latin typeface="ＭＳ 明朝" panose="02020609040205080304" pitchFamily="17" charset="-128"/>
              </a:rPr>
              <a:t>of </a:t>
            </a:r>
          </a:p>
          <a:p>
            <a:r>
              <a:rPr lang="en-US" altLang="ja-JP" sz="1200" b="1" dirty="0">
                <a:latin typeface="ＭＳ 明朝" panose="02020609040205080304" pitchFamily="17" charset="-128"/>
              </a:rPr>
              <a:t> </a:t>
            </a:r>
            <a:r>
              <a:rPr lang="en-US" altLang="ja-JP" sz="1200" b="1" dirty="0" smtClean="0">
                <a:latin typeface="ＭＳ 明朝" panose="02020609040205080304" pitchFamily="17" charset="-128"/>
              </a:rPr>
              <a:t>    Companywide Optimum </a:t>
            </a:r>
            <a:r>
              <a:rPr lang="en-US" altLang="ja-JP" sz="1200" b="1" dirty="0">
                <a:latin typeface="ＭＳ 明朝" panose="02020609040205080304" pitchFamily="17" charset="-128"/>
              </a:rPr>
              <a:t>JIT </a:t>
            </a:r>
            <a:r>
              <a:rPr lang="en-US" altLang="ja-JP" sz="1200" b="1" dirty="0" smtClean="0">
                <a:latin typeface="ＭＳ 明朝" panose="02020609040205080304" pitchFamily="17" charset="-128"/>
              </a:rPr>
              <a:t>Management (</a:t>
            </a:r>
            <a:r>
              <a:rPr lang="en-US" altLang="ja-JP" sz="1200" b="1" dirty="0">
                <a:latin typeface="ＭＳ 明朝" panose="02020609040205080304" pitchFamily="17" charset="-128"/>
              </a:rPr>
              <a:t>Present</a:t>
            </a:r>
            <a:r>
              <a:rPr lang="en-US" altLang="ja-JP" sz="1200" b="1" dirty="0" smtClean="0">
                <a:latin typeface="ＭＳ 明朝" panose="02020609040205080304" pitchFamily="17" charset="-128"/>
              </a:rPr>
              <a:t>)</a:t>
            </a:r>
            <a:endParaRPr kumimoji="0" lang="en-US" altLang="ja-JP" sz="1200" b="1" dirty="0">
              <a:latin typeface="Arial" panose="020B0604020202020204" pitchFamily="34" charset="0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455312" y="4192293"/>
            <a:ext cx="8215737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1">
              <a:lnSpc>
                <a:spcPts val="1430"/>
              </a:lnSpc>
            </a:pPr>
            <a:r>
              <a:rPr lang="ja-JP" altLang="en-US" sz="1200" b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　</a:t>
            </a:r>
            <a:r>
              <a:rPr lang="en-US" altLang="ja-JP" sz="1200" b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Major in: Production </a:t>
            </a:r>
            <a:r>
              <a:rPr lang="en-US" altLang="ja-JP" sz="1200" b="1" kern="100" spc="45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Systems, </a:t>
            </a:r>
            <a:r>
              <a:rPr lang="en-US" altLang="ja-JP" sz="1200" b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Management Accounting, </a:t>
            </a:r>
            <a:endParaRPr lang="ja-JP" altLang="ja-JP" sz="1200" b="1" kern="100" spc="45" dirty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latinLnBrk="1">
              <a:lnSpc>
                <a:spcPts val="1430"/>
              </a:lnSpc>
            </a:pPr>
            <a:r>
              <a:rPr lang="en-US" altLang="ja-JP" sz="1200" b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          </a:t>
            </a:r>
            <a:r>
              <a:rPr lang="ja-JP" altLang="en-US" sz="1200" b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　</a:t>
            </a:r>
            <a:r>
              <a:rPr lang="en-US" altLang="ja-JP" sz="1200" b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</a:t>
            </a:r>
            <a:r>
              <a:rPr lang="en-US" altLang="ja-JP" sz="1200" b="1" kern="100" spc="45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Marketing Theory, Small &amp; Medium Enterprise Management </a:t>
            </a:r>
            <a:endParaRPr lang="ja-JP" altLang="ja-JP" sz="1200" b="1" kern="100" spc="45" dirty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latinLnBrk="1">
              <a:lnSpc>
                <a:spcPts val="1430"/>
              </a:lnSpc>
            </a:pPr>
            <a:r>
              <a:rPr lang="ja-JP" altLang="en-US" sz="1200" b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　　</a:t>
            </a:r>
            <a:r>
              <a:rPr lang="en-US" altLang="ja-JP" sz="1200" b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Research: </a:t>
            </a:r>
            <a:r>
              <a:rPr lang="en-US" altLang="ja-JP" sz="1200" b="1" kern="100" spc="45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How to enhance the Possibility </a:t>
            </a:r>
            <a:r>
              <a:rPr lang="en-US" altLang="ja-JP" sz="1200" b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of </a:t>
            </a:r>
            <a:r>
              <a:rPr lang="en-US" altLang="ja-JP" sz="1200" b="1" kern="100" spc="45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Successful Introduction of TPS Overseas  </a:t>
            </a:r>
            <a:endParaRPr lang="ja-JP" altLang="ja-JP" sz="1200" b="1" kern="100" spc="45" dirty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latinLnBrk="1">
              <a:lnSpc>
                <a:spcPts val="1430"/>
              </a:lnSpc>
            </a:pPr>
            <a:r>
              <a:rPr lang="en-US" altLang="ja-JP" sz="1200" b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 Achievements: Strategic Management Accounting Why and How, Management Accounting, Aug.</a:t>
            </a:r>
            <a:endParaRPr lang="ja-JP" altLang="ja-JP" sz="1200" b="1" kern="100" spc="45" dirty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latinLnBrk="1">
              <a:lnSpc>
                <a:spcPts val="1430"/>
              </a:lnSpc>
            </a:pPr>
            <a:r>
              <a:rPr lang="en-US" altLang="ja-JP" sz="1200" b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                </a:t>
            </a:r>
            <a:r>
              <a:rPr lang="ja-JP" altLang="ja-JP" sz="1200" b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（</a:t>
            </a:r>
            <a:r>
              <a:rPr lang="en-US" altLang="ja-JP" sz="1200" b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Certificate Appreciation Award, 1993-1994</a:t>
            </a:r>
            <a:r>
              <a:rPr lang="ja-JP" altLang="ja-JP" sz="1200" b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）</a:t>
            </a:r>
          </a:p>
          <a:p>
            <a:pPr latinLnBrk="1">
              <a:lnSpc>
                <a:spcPts val="1430"/>
              </a:lnSpc>
            </a:pPr>
            <a:r>
              <a:rPr lang="en-US" altLang="ja-JP" sz="1200" b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                1994 </a:t>
            </a:r>
            <a:r>
              <a:rPr lang="en-US" altLang="ja-JP" sz="1200" b="1" i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Relevance Regained</a:t>
            </a:r>
            <a:r>
              <a:rPr lang="en-US" altLang="ja-JP" sz="1200" b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H.T. Johnson </a:t>
            </a:r>
            <a:endParaRPr lang="ja-JP" altLang="ja-JP" sz="1200" b="1" kern="100" spc="45" dirty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indent="1717040" latinLnBrk="1">
              <a:lnSpc>
                <a:spcPts val="1430"/>
              </a:lnSpc>
            </a:pPr>
            <a:r>
              <a:rPr lang="en-US" altLang="ja-JP" sz="1200" b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(Translation into Japanese with Prof. Atsuo Tsuji)</a:t>
            </a:r>
            <a:endParaRPr lang="ja-JP" altLang="ja-JP" sz="1200" b="1" kern="100" spc="45" dirty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latinLnBrk="1">
              <a:lnSpc>
                <a:spcPts val="1430"/>
              </a:lnSpc>
            </a:pPr>
            <a:r>
              <a:rPr lang="en-US" altLang="ja-JP" sz="1200" b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                1996 </a:t>
            </a:r>
            <a:r>
              <a:rPr lang="en-US" altLang="ja-JP" sz="1200" b="1" i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Product Management Accounting</a:t>
            </a:r>
            <a:r>
              <a:rPr lang="en-US" altLang="ja-JP" sz="1200" b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, Chuo-Keizai-</a:t>
            </a:r>
            <a:r>
              <a:rPr lang="en-US" altLang="ja-JP" sz="1200" b="1" kern="100" spc="45" dirty="0" err="1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sha</a:t>
            </a:r>
            <a:endParaRPr lang="ja-JP" altLang="ja-JP" sz="1200" b="1" kern="100" spc="45" dirty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latinLnBrk="1">
              <a:lnSpc>
                <a:spcPts val="1430"/>
              </a:lnSpc>
            </a:pPr>
            <a:r>
              <a:rPr lang="en-US" altLang="ja-JP" sz="1200" b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                2002</a:t>
            </a:r>
            <a:r>
              <a:rPr lang="ja-JP" altLang="ja-JP" sz="1200" b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en-US" altLang="ja-JP" sz="1200" b="1" i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Profit Beyond Measure</a:t>
            </a:r>
            <a:r>
              <a:rPr lang="en-US" altLang="ja-JP" sz="1200" b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, H.T</a:t>
            </a:r>
            <a:r>
              <a:rPr lang="en-US" altLang="ja-JP" sz="1200" b="1" kern="100" spc="45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. Johnson </a:t>
            </a:r>
            <a:r>
              <a:rPr lang="en-US" altLang="ja-JP" sz="1200" b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&amp; </a:t>
            </a:r>
            <a:r>
              <a:rPr lang="en-US" altLang="ja-JP" sz="1200" b="1" kern="100" spc="45" dirty="0" err="1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A.Br</a:t>
            </a:r>
            <a:r>
              <a:rPr lang="en-US" altLang="ja-JP" sz="1200" b="1" kern="100" spc="45" dirty="0" err="1" smtClean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ö</a:t>
            </a:r>
            <a:r>
              <a:rPr lang="en-US" altLang="ja-JP" sz="1200" b="1" kern="100" spc="45" dirty="0" err="1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ms</a:t>
            </a:r>
            <a:r>
              <a:rPr lang="en-US" altLang="ja-JP" sz="1200" b="1" kern="100" spc="45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(translation as </a:t>
            </a:r>
            <a:r>
              <a:rPr lang="en-US" altLang="ja-JP" sz="1200" b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chief editor)</a:t>
            </a:r>
            <a:endParaRPr lang="ja-JP" altLang="ja-JP" sz="1200" b="1" kern="100" spc="45" dirty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latinLnBrk="1">
              <a:lnSpc>
                <a:spcPts val="1430"/>
              </a:lnSpc>
            </a:pPr>
            <a:r>
              <a:rPr lang="en-US" altLang="ja-JP" sz="1200" b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                2004 </a:t>
            </a:r>
            <a:r>
              <a:rPr lang="en-US" altLang="ja-JP" sz="1200" b="1" i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Toyota System and Management Accounting</a:t>
            </a:r>
            <a:r>
              <a:rPr lang="en-US" altLang="ja-JP" sz="1200" b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, Chuo-Keizai-sha</a:t>
            </a:r>
            <a:endParaRPr lang="ja-JP" altLang="ja-JP" sz="1200" b="1" kern="100" spc="45" dirty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latinLnBrk="1">
              <a:lnSpc>
                <a:spcPts val="1430"/>
              </a:lnSpc>
            </a:pPr>
            <a:r>
              <a:rPr lang="en-US" altLang="ja-JP" sz="1200" b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                2009 </a:t>
            </a:r>
            <a:r>
              <a:rPr lang="en-US" altLang="ja-JP" sz="1200" b="1" i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Toyota Way Re-Industrializing Management Accounting for New Age,</a:t>
            </a:r>
            <a:endParaRPr lang="ja-JP" altLang="ja-JP" sz="1200" b="1" kern="100" spc="45" dirty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indent="1783080" latinLnBrk="1">
              <a:lnSpc>
                <a:spcPts val="1430"/>
              </a:lnSpc>
            </a:pPr>
            <a:r>
              <a:rPr lang="en-US" altLang="ja-JP" sz="1200" b="1" i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Chuo-Keizai-sha</a:t>
            </a:r>
            <a:r>
              <a:rPr lang="en-US" altLang="ja-JP" sz="1200" b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(in Japanese, co-authored, chief editor)</a:t>
            </a:r>
            <a:endParaRPr lang="ja-JP" altLang="ja-JP" sz="1200" b="1" kern="100" spc="45" dirty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66040" indent="-66040" latinLnBrk="1">
              <a:lnSpc>
                <a:spcPts val="1430"/>
              </a:lnSpc>
            </a:pPr>
            <a:r>
              <a:rPr lang="en-US" altLang="ja-JP" sz="1200" b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                2013 </a:t>
            </a:r>
            <a:r>
              <a:rPr lang="en-US" altLang="ja-JP" sz="1200" b="1" i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Harmonization of Just In Time and Society, </a:t>
            </a:r>
            <a:r>
              <a:rPr lang="en-US" altLang="ja-JP" sz="1200" b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Tax &amp; Accounting </a:t>
            </a:r>
            <a:endParaRPr lang="ja-JP" altLang="ja-JP" sz="1200" b="1" kern="100" spc="45" dirty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66040" indent="1717040" latinLnBrk="1">
              <a:lnSpc>
                <a:spcPts val="1430"/>
              </a:lnSpc>
            </a:pPr>
            <a:r>
              <a:rPr lang="en-US" altLang="ja-JP" sz="1200" b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Association, in Japanese, co-authored, as chief editor)</a:t>
            </a:r>
            <a:endParaRPr lang="ja-JP" altLang="ja-JP" sz="1200" b="1" kern="100" spc="45" dirty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lnSpc>
                <a:spcPts val="1430"/>
              </a:lnSpc>
            </a:pPr>
            <a:r>
              <a:rPr lang="en-US" altLang="ja-JP" sz="1200" b="1" kern="100" spc="45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altLang="ja-JP" sz="1200" b="1" kern="100" spc="45" dirty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50" b="20601"/>
          <a:stretch/>
        </p:blipFill>
        <p:spPr>
          <a:xfrm>
            <a:off x="6287124" y="472604"/>
            <a:ext cx="4646951" cy="2232248"/>
          </a:xfrm>
          <a:prstGeom prst="rect">
            <a:avLst/>
          </a:prstGeom>
        </p:spPr>
      </p:pic>
      <p:pic>
        <p:nvPicPr>
          <p:cNvPr id="1027" name="Picture 3" descr="IMG_038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6666" y="2992344"/>
            <a:ext cx="1429556" cy="1943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8965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154813"/>
            <a:ext cx="10515600" cy="540131"/>
          </a:xfrm>
        </p:spPr>
        <p:txBody>
          <a:bodyPr>
            <a:normAutofit/>
          </a:bodyPr>
          <a:lstStyle/>
          <a:p>
            <a:r>
              <a:rPr kumimoji="1" lang="en-US" altLang="ja-JP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Outline of JIT Management</a:t>
            </a:r>
            <a:endParaRPr kumimoji="1" lang="ja-JP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85800" y="758952"/>
            <a:ext cx="1076248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Many people know the term of JIT (Just in Time). But they , including Japanese  managers, tend to misunderstand the implication. Dr. Kawada explains JIT management is the way to realize the </a:t>
            </a:r>
            <a:r>
              <a:rPr lang="en-US" altLang="ja-JP" dirty="0" smtClean="0"/>
              <a:t>shifting  of  mindset of a company as a whole from the “operation- focused” to the “lead-time focused” in a shortest possible period.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As is known, Toyota is making high </a:t>
            </a:r>
            <a:r>
              <a:rPr lang="en-US" altLang="ja-JP" dirty="0"/>
              <a:t>p</a:t>
            </a:r>
            <a:r>
              <a:rPr kumimoji="1" lang="en-US" altLang="ja-JP" dirty="0" smtClean="0"/>
              <a:t>rofit at present, however profit is not the “purpose” of Toyota, but is only the “result”  of  creating flow based on “respect-for-humanity” vision. </a:t>
            </a:r>
            <a:r>
              <a:rPr kumimoji="1" lang="en-US" altLang="ja-JP" i="1" dirty="0" smtClean="0"/>
              <a:t>“Just-In-Time production”  of Toyota </a:t>
            </a:r>
            <a:r>
              <a:rPr kumimoji="1" lang="en-US" altLang="ja-JP" dirty="0" smtClean="0"/>
              <a:t>emphasizes </a:t>
            </a:r>
            <a:r>
              <a:rPr kumimoji="1" lang="en-US" altLang="ja-JP" i="1" dirty="0" smtClean="0"/>
              <a:t>to </a:t>
            </a:r>
            <a:r>
              <a:rPr kumimoji="1" lang="en-US" altLang="ja-JP" dirty="0" smtClean="0"/>
              <a:t>produce</a:t>
            </a:r>
            <a:r>
              <a:rPr kumimoji="1" lang="en-US" altLang="ja-JP" i="1" dirty="0" smtClean="0"/>
              <a:t> only what is needed, when it is needed, and only by  the quantity required from customer, </a:t>
            </a:r>
            <a:r>
              <a:rPr kumimoji="1" lang="en-US" altLang="ja-JP" dirty="0" smtClean="0"/>
              <a:t>the result of which is the ever shorter lead time that increases cash flows  and enables quick responses to the changing  environment in the global economy. 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But, these  three suppositions for “lean” seem  to be difficult to accept for those who regards </a:t>
            </a:r>
            <a:r>
              <a:rPr lang="ja-JP" altLang="en-US" dirty="0" smtClean="0"/>
              <a:t> </a:t>
            </a:r>
            <a:r>
              <a:rPr lang="en-US" altLang="ja-JP" dirty="0" smtClean="0"/>
              <a:t>” full operation of resources  as</a:t>
            </a:r>
            <a:r>
              <a:rPr lang="ja-JP" altLang="en-US" dirty="0" smtClean="0"/>
              <a:t> </a:t>
            </a:r>
            <a:r>
              <a:rPr lang="en-US" altLang="ja-JP" dirty="0" smtClean="0"/>
              <a:t>the most</a:t>
            </a:r>
            <a:r>
              <a:rPr lang="ja-JP" altLang="en-US" dirty="0" smtClean="0"/>
              <a:t> </a:t>
            </a:r>
            <a:r>
              <a:rPr lang="en-US" altLang="ja-JP" dirty="0" smtClean="0"/>
              <a:t>important in “make-to-stock, mass  production”.</a:t>
            </a:r>
            <a:r>
              <a:rPr lang="ja-JP" altLang="en-US" dirty="0" smtClean="0"/>
              <a:t>  </a:t>
            </a:r>
            <a:r>
              <a:rPr lang="en-US" altLang="ja-JP" dirty="0" smtClean="0"/>
              <a:t>But, JIT regards “the faster flow of material” is the  most important for   “make-to order, limited production”. Therefore,   “full operation at the non-bottle neck” process is the biggest </a:t>
            </a:r>
            <a:r>
              <a:rPr lang="en-US" altLang="ja-JP" i="1" dirty="0" smtClean="0"/>
              <a:t>Muda</a:t>
            </a:r>
            <a:r>
              <a:rPr lang="en-US" altLang="ja-JP" dirty="0" smtClean="0"/>
              <a:t>, or wastes of money for Toyota. </a:t>
            </a:r>
            <a:r>
              <a:rPr lang="en-US" altLang="ja-JP" dirty="0"/>
              <a:t>In order to encourage </a:t>
            </a:r>
            <a:r>
              <a:rPr lang="en-US" altLang="ja-JP" dirty="0" smtClean="0"/>
              <a:t>the factory to shift quickly to such “creating-Flow” thinking, Dr. Kawada recommends to reorganize  the financial KPI at headquarters, which is  technically easy if only </a:t>
            </a:r>
            <a:r>
              <a:rPr lang="en-US" altLang="ja-JP" dirty="0"/>
              <a:t>CEO &amp; CFO </a:t>
            </a:r>
            <a:r>
              <a:rPr lang="en-US" altLang="ja-JP" dirty="0" smtClean="0"/>
              <a:t>and/or headquarters’ accountants could be free form  the conventional “short-term profit-</a:t>
            </a:r>
            <a:r>
              <a:rPr lang="en-US" altLang="ja-JP" i="1" dirty="0" smtClean="0"/>
              <a:t>alone</a:t>
            </a:r>
            <a:r>
              <a:rPr lang="en-US" altLang="ja-JP" dirty="0" smtClean="0"/>
              <a:t>” mindset, and  give  equal importance to  the “Quality of the Balance Sheets” or SCCC( Supply Change Cash Conversion Cycle) and other “creating-flow” related financial  KPIs.</a:t>
            </a:r>
          </a:p>
          <a:p>
            <a:endParaRPr lang="en-US" altLang="ja-JP" dirty="0"/>
          </a:p>
          <a:p>
            <a:r>
              <a:rPr lang="en-US" altLang="ja-JP" dirty="0" smtClean="0"/>
              <a:t> Dr. Kawada </a:t>
            </a:r>
            <a:r>
              <a:rPr lang="en-US" altLang="ja-JP" dirty="0"/>
              <a:t>is leading </a:t>
            </a:r>
            <a:r>
              <a:rPr lang="en-US" altLang="ja-JP" dirty="0" smtClean="0"/>
              <a:t>a </a:t>
            </a:r>
            <a:r>
              <a:rPr lang="en-US" altLang="ja-JP" dirty="0"/>
              <a:t>major </a:t>
            </a:r>
            <a:r>
              <a:rPr lang="en-US" altLang="ja-JP" dirty="0" smtClean="0"/>
              <a:t>research project team  </a:t>
            </a:r>
            <a:r>
              <a:rPr lang="en-US" altLang="ja-JP" dirty="0"/>
              <a:t>in ESD21, </a:t>
            </a:r>
            <a:r>
              <a:rPr lang="en-US" altLang="ja-JP" dirty="0" smtClean="0"/>
              <a:t>or  Economical, Sustainable Development 21 centuries. The mission of his team is to help especially SMEs in Japan and overseas successfully introduce  “JIT management” based on the smarter triangle relationship between Bemba , Headquarters and IoT.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754611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1032</TotalTime>
  <Words>440</Words>
  <Application>Microsoft Macintosh PowerPoint</Application>
  <PresentationFormat>Custom</PresentationFormat>
  <Paragraphs>44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テーマ</vt:lpstr>
      <vt:lpstr>PowerPoint Presentation</vt:lpstr>
      <vt:lpstr>Outline of JIT Management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Masafumi Suzuki</dc:creator>
  <cp:lastModifiedBy>Apple</cp:lastModifiedBy>
  <cp:revision>45</cp:revision>
  <dcterms:created xsi:type="dcterms:W3CDTF">2015-08-11T12:27:54Z</dcterms:created>
  <dcterms:modified xsi:type="dcterms:W3CDTF">2018-04-01T07:17:13Z</dcterms:modified>
</cp:coreProperties>
</file>